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9" r:id="rId1"/>
  </p:sldMasterIdLst>
  <p:notesMasterIdLst>
    <p:notesMasterId r:id="rId21"/>
  </p:notesMasterIdLst>
  <p:sldIdLst>
    <p:sldId id="256" r:id="rId2"/>
    <p:sldId id="277" r:id="rId3"/>
    <p:sldId id="264" r:id="rId4"/>
    <p:sldId id="283" r:id="rId5"/>
    <p:sldId id="282" r:id="rId6"/>
    <p:sldId id="284" r:id="rId7"/>
    <p:sldId id="269" r:id="rId8"/>
    <p:sldId id="266" r:id="rId9"/>
    <p:sldId id="267" r:id="rId10"/>
    <p:sldId id="272" r:id="rId11"/>
    <p:sldId id="257" r:id="rId12"/>
    <p:sldId id="258" r:id="rId13"/>
    <p:sldId id="261" r:id="rId14"/>
    <p:sldId id="260" r:id="rId15"/>
    <p:sldId id="271" r:id="rId16"/>
    <p:sldId id="262" r:id="rId17"/>
    <p:sldId id="276" r:id="rId18"/>
    <p:sldId id="263"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3878" autoAdjust="0"/>
  </p:normalViewPr>
  <p:slideViewPr>
    <p:cSldViewPr snapToGrid="0">
      <p:cViewPr>
        <p:scale>
          <a:sx n="68" d="100"/>
          <a:sy n="68" d="100"/>
        </p:scale>
        <p:origin x="73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B90B10-82F5-430C-B629-333D4ED83C77}"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923330-3C26-475B-AE24-DCF5BF9C5C3F}" type="slidenum">
              <a:rPr lang="en-US" smtClean="0"/>
              <a:t>‹#›</a:t>
            </a:fld>
            <a:endParaRPr lang="en-US"/>
          </a:p>
        </p:txBody>
      </p:sp>
    </p:spTree>
    <p:extLst>
      <p:ext uri="{BB962C8B-B14F-4D97-AF65-F5344CB8AC3E}">
        <p14:creationId xmlns:p14="http://schemas.microsoft.com/office/powerpoint/2010/main" val="3275703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B2B2B"/>
                </a:solidFill>
                <a:effectLst/>
                <a:latin typeface="Roboto"/>
              </a:rPr>
              <a:t>we selected this topic, </a:t>
            </a:r>
            <a:r>
              <a:rPr lang="en-US" b="0" i="0" dirty="0" err="1">
                <a:solidFill>
                  <a:srgbClr val="2B2B2B"/>
                </a:solidFill>
                <a:effectLst/>
                <a:latin typeface="Roboto"/>
              </a:rPr>
              <a:t>covid</a:t>
            </a:r>
            <a:r>
              <a:rPr lang="en-US" b="0" i="0" dirty="0">
                <a:solidFill>
                  <a:srgbClr val="2B2B2B"/>
                </a:solidFill>
                <a:effectLst/>
                <a:latin typeface="Roboto"/>
              </a:rPr>
              <a:t> 19, is because it is </a:t>
            </a:r>
            <a:r>
              <a:rPr lang="en-US" b="0" i="0" dirty="0" err="1">
                <a:solidFill>
                  <a:srgbClr val="2B2B2B"/>
                </a:solidFill>
                <a:effectLst/>
                <a:latin typeface="Roboto"/>
              </a:rPr>
              <a:t>undoubtebly</a:t>
            </a:r>
            <a:r>
              <a:rPr lang="en-US" b="0" i="0" dirty="0">
                <a:solidFill>
                  <a:srgbClr val="2B2B2B"/>
                </a:solidFill>
                <a:effectLst/>
                <a:latin typeface="Roboto"/>
              </a:rPr>
              <a:t> a pressing issue for </a:t>
            </a:r>
            <a:r>
              <a:rPr lang="en-US" b="0" i="0" dirty="0" err="1">
                <a:solidFill>
                  <a:srgbClr val="2B2B2B"/>
                </a:solidFill>
                <a:effectLst/>
                <a:latin typeface="Roboto"/>
              </a:rPr>
              <a:t>evertyone</a:t>
            </a:r>
            <a:r>
              <a:rPr lang="en-US" b="0" i="0" dirty="0">
                <a:solidFill>
                  <a:srgbClr val="2B2B2B"/>
                </a:solidFill>
                <a:effectLst/>
                <a:latin typeface="Roboto"/>
              </a:rPr>
              <a:t> in the country and across the world. We want to provide insights into various metrics including but not limited to testing data, school data, population data, and health data,</a:t>
            </a:r>
          </a:p>
          <a:p>
            <a:pPr algn="l">
              <a:buFont typeface="Arial" panose="020B0604020202020204" pitchFamily="34" charset="0"/>
              <a:buChar char="•"/>
            </a:pPr>
            <a:r>
              <a:rPr lang="en-US" b="0" i="0" dirty="0">
                <a:solidFill>
                  <a:srgbClr val="2B2B2B"/>
                </a:solidFill>
                <a:effectLst/>
                <a:latin typeface="Roboto"/>
              </a:rPr>
              <a:t>We sourced our data from John’s Hopkins hospital data on covid-19, the </a:t>
            </a:r>
            <a:r>
              <a:rPr lang="en-US" b="0" i="0" dirty="0" err="1">
                <a:solidFill>
                  <a:srgbClr val="2B2B2B"/>
                </a:solidFill>
                <a:effectLst/>
                <a:latin typeface="Roboto"/>
              </a:rPr>
              <a:t>cdc</a:t>
            </a:r>
            <a:r>
              <a:rPr lang="en-US" b="0" i="0" dirty="0">
                <a:solidFill>
                  <a:srgbClr val="2B2B2B"/>
                </a:solidFill>
                <a:effectLst/>
                <a:latin typeface="Roboto"/>
              </a:rPr>
              <a:t>, and a few more well known sources for health data</a:t>
            </a:r>
          </a:p>
          <a:p>
            <a:pPr algn="l">
              <a:buFont typeface="Arial" panose="020B0604020202020204" pitchFamily="34" charset="0"/>
              <a:buChar char="•"/>
            </a:pPr>
            <a:r>
              <a:rPr lang="en-US" b="0" i="0" dirty="0">
                <a:solidFill>
                  <a:srgbClr val="2B2B2B"/>
                </a:solidFill>
                <a:effectLst/>
                <a:latin typeface="Roboto"/>
              </a:rPr>
              <a:t>As a group we set out to answer the following questions:</a:t>
            </a:r>
          </a:p>
          <a:p>
            <a:pPr lvl="1" algn="l">
              <a:buFont typeface="Arial" panose="020B0604020202020204" pitchFamily="34" charset="0"/>
              <a:buChar char="•"/>
            </a:pPr>
            <a:r>
              <a:rPr lang="en-US" b="0" i="0" dirty="0">
                <a:solidFill>
                  <a:srgbClr val="2B2B2B"/>
                </a:solidFill>
                <a:effectLst/>
                <a:latin typeface="Roboto"/>
              </a:rPr>
              <a:t>What is the correlation between cases and tests?  What is the correlations between new cases and number of deaths? The relationship </a:t>
            </a:r>
            <a:r>
              <a:rPr lang="en-US" sz="1200" b="0" i="0" u="none" strike="noStrike" kern="1200" dirty="0">
                <a:solidFill>
                  <a:schemeClr val="tx1"/>
                </a:solidFill>
                <a:effectLst/>
                <a:latin typeface="+mn-lt"/>
                <a:ea typeface="+mn-ea"/>
                <a:cs typeface="+mn-cs"/>
              </a:rPr>
              <a:t> between # of vaccinations and Human Development Index. Also looking at how the Human Development Index affects total COVID cases. Find out how the Human </a:t>
            </a:r>
            <a:r>
              <a:rPr lang="en-US" sz="1200" b="0" i="0" u="none" strike="noStrike" kern="1200" dirty="0" err="1">
                <a:solidFill>
                  <a:schemeClr val="tx1"/>
                </a:solidFill>
                <a:effectLst/>
                <a:latin typeface="+mn-lt"/>
                <a:ea typeface="+mn-ea"/>
                <a:cs typeface="+mn-cs"/>
              </a:rPr>
              <a:t>Devlopment</a:t>
            </a:r>
            <a:r>
              <a:rPr lang="en-US" sz="1200" b="0" i="0" u="none" strike="noStrike" kern="1200" dirty="0">
                <a:solidFill>
                  <a:schemeClr val="tx1"/>
                </a:solidFill>
                <a:effectLst/>
                <a:latin typeface="+mn-lt"/>
                <a:ea typeface="+mn-ea"/>
                <a:cs typeface="+mn-cs"/>
              </a:rPr>
              <a:t> Index effects the vaccination rollout across different countries, and the relationship between days of school closures and cases in the country / region.</a:t>
            </a:r>
            <a:endParaRPr lang="en-US" b="0" i="0" dirty="0">
              <a:solidFill>
                <a:srgbClr val="2B2B2B"/>
              </a:solidFill>
              <a:effectLst/>
              <a:latin typeface="Roboto"/>
            </a:endParaRPr>
          </a:p>
          <a:p>
            <a:pPr algn="l">
              <a:buFont typeface="Arial" panose="020B0604020202020204" pitchFamily="34" charset="0"/>
              <a:buChar char="•"/>
            </a:pPr>
            <a:r>
              <a:rPr lang="en-US" b="0" i="0" dirty="0">
                <a:solidFill>
                  <a:srgbClr val="2B2B2B"/>
                </a:solidFill>
                <a:effectLst/>
                <a:latin typeface="Roboto"/>
              </a:rPr>
              <a:t>As we were exploring data and sorting through hundreds of databases, we came down to merging data from multiple sources in order to provide the insights and analysis we need. </a:t>
            </a:r>
          </a:p>
          <a:p>
            <a:pPr algn="l">
              <a:buFont typeface="Arial" panose="020B0604020202020204" pitchFamily="34" charset="0"/>
              <a:buChar char="•"/>
            </a:pPr>
            <a:r>
              <a:rPr lang="en-US" b="0" i="0" dirty="0">
                <a:solidFill>
                  <a:srgbClr val="2B2B2B"/>
                </a:solidFill>
                <a:effectLst/>
                <a:latin typeface="Roboto"/>
              </a:rPr>
              <a:t>As we dive into the project, technologies utilized are python technology, r studio, and tableau.</a:t>
            </a:r>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a:t>
            </a:fld>
            <a:endParaRPr lang="en-US"/>
          </a:p>
        </p:txBody>
      </p:sp>
    </p:spTree>
    <p:extLst>
      <p:ext uri="{BB962C8B-B14F-4D97-AF65-F5344CB8AC3E}">
        <p14:creationId xmlns:p14="http://schemas.microsoft.com/office/powerpoint/2010/main" val="435653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15</a:t>
            </a:fld>
            <a:endParaRPr lang="en-US"/>
          </a:p>
        </p:txBody>
      </p:sp>
    </p:spTree>
    <p:extLst>
      <p:ext uri="{BB962C8B-B14F-4D97-AF65-F5344CB8AC3E}">
        <p14:creationId xmlns:p14="http://schemas.microsoft.com/office/powerpoint/2010/main" val="901660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16</a:t>
            </a:fld>
            <a:endParaRPr lang="en-US"/>
          </a:p>
        </p:txBody>
      </p:sp>
    </p:spTree>
    <p:extLst>
      <p:ext uri="{BB962C8B-B14F-4D97-AF65-F5344CB8AC3E}">
        <p14:creationId xmlns:p14="http://schemas.microsoft.com/office/powerpoint/2010/main" val="108315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17</a:t>
            </a:fld>
            <a:endParaRPr lang="en-US"/>
          </a:p>
        </p:txBody>
      </p:sp>
    </p:spTree>
    <p:extLst>
      <p:ext uri="{BB962C8B-B14F-4D97-AF65-F5344CB8AC3E}">
        <p14:creationId xmlns:p14="http://schemas.microsoft.com/office/powerpoint/2010/main" val="1777166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18</a:t>
            </a:fld>
            <a:endParaRPr lang="en-US"/>
          </a:p>
        </p:txBody>
      </p:sp>
    </p:spTree>
    <p:extLst>
      <p:ext uri="{BB962C8B-B14F-4D97-AF65-F5344CB8AC3E}">
        <p14:creationId xmlns:p14="http://schemas.microsoft.com/office/powerpoint/2010/main" val="2063399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19</a:t>
            </a:fld>
            <a:endParaRPr lang="en-US"/>
          </a:p>
        </p:txBody>
      </p:sp>
    </p:spTree>
    <p:extLst>
      <p:ext uri="{BB962C8B-B14F-4D97-AF65-F5344CB8AC3E}">
        <p14:creationId xmlns:p14="http://schemas.microsoft.com/office/powerpoint/2010/main" val="3671256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2</a:t>
            </a:fld>
            <a:endParaRPr lang="en-US"/>
          </a:p>
        </p:txBody>
      </p:sp>
    </p:spTree>
    <p:extLst>
      <p:ext uri="{BB962C8B-B14F-4D97-AF65-F5344CB8AC3E}">
        <p14:creationId xmlns:p14="http://schemas.microsoft.com/office/powerpoint/2010/main" val="191579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cover the following items throughout out presentation. First, we will define Human development index as a measure of development that assess and weigh factors such as health, longevity, level of education, and the standard of living for residents of that country. This measure ranges from 0 to 1 with most developed countries being close to 1. For our presentation, we will identify high Human development Index as greater than or equal to .7. Next, we will provide insight into our data using linear regression and correlation matrix to access factors such as HDI, vaccination rollout, the number of new cases, new deaths, total cases, and total new deaths. Next, we will present our finding using a machine learning model to access the relationship between school closure status and country. We will provide numerous visualizations showing COVID-19 impact on select countries and provide a closing summary. Our </a:t>
            </a:r>
            <a:r>
              <a:rPr lang="en-US" dirty="0" err="1"/>
              <a:t>datset</a:t>
            </a:r>
            <a:r>
              <a:rPr lang="en-US" dirty="0"/>
              <a:t> contains data from December 13, 2020 to February 24, 2021.</a:t>
            </a:r>
          </a:p>
        </p:txBody>
      </p:sp>
      <p:sp>
        <p:nvSpPr>
          <p:cNvPr id="4" name="Slide Number Placeholder 3"/>
          <p:cNvSpPr>
            <a:spLocks noGrp="1"/>
          </p:cNvSpPr>
          <p:nvPr>
            <p:ph type="sldNum" sz="quarter" idx="5"/>
          </p:nvPr>
        </p:nvSpPr>
        <p:spPr/>
        <p:txBody>
          <a:bodyPr/>
          <a:lstStyle/>
          <a:p>
            <a:fld id="{04923330-3C26-475B-AE24-DCF5BF9C5C3F}" type="slidenum">
              <a:rPr lang="en-US" smtClean="0"/>
              <a:t>3</a:t>
            </a:fld>
            <a:endParaRPr lang="en-US"/>
          </a:p>
        </p:txBody>
      </p:sp>
    </p:spTree>
    <p:extLst>
      <p:ext uri="{BB962C8B-B14F-4D97-AF65-F5344CB8AC3E}">
        <p14:creationId xmlns:p14="http://schemas.microsoft.com/office/powerpoint/2010/main" val="3408944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in the analysis, finding out the correlation between new cases and deaths.  Here we can see that cases go up quite dramatically as deaths also do go up, but by a smaller margin.  Relatively though, the increases are nearly linear on a percentage basis. Solving for the correlation, we get .92, showing a very strong relationship between new cases and new deaths.  In addition the r-squared here is .85, meaning the proportional increase in deaths is 85% explained by new cases, leaving out little variability.  </a:t>
            </a:r>
          </a:p>
        </p:txBody>
      </p:sp>
      <p:sp>
        <p:nvSpPr>
          <p:cNvPr id="4" name="Slide Number Placeholder 3"/>
          <p:cNvSpPr>
            <a:spLocks noGrp="1"/>
          </p:cNvSpPr>
          <p:nvPr>
            <p:ph type="sldNum" sz="quarter" idx="5"/>
          </p:nvPr>
        </p:nvSpPr>
        <p:spPr/>
        <p:txBody>
          <a:bodyPr/>
          <a:lstStyle/>
          <a:p>
            <a:fld id="{04923330-3C26-475B-AE24-DCF5BF9C5C3F}" type="slidenum">
              <a:rPr lang="en-US" smtClean="0"/>
              <a:t>6</a:t>
            </a:fld>
            <a:endParaRPr lang="en-US"/>
          </a:p>
        </p:txBody>
      </p:sp>
    </p:spTree>
    <p:extLst>
      <p:ext uri="{BB962C8B-B14F-4D97-AF65-F5344CB8AC3E}">
        <p14:creationId xmlns:p14="http://schemas.microsoft.com/office/powerpoint/2010/main" val="118407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illustration shows ISO codes and HDIs for the select countries. Countries in green have an HDI greater than to equal .7 while countries in red have an HDI less than .69.</a:t>
            </a:r>
          </a:p>
        </p:txBody>
      </p:sp>
      <p:sp>
        <p:nvSpPr>
          <p:cNvPr id="4" name="Slide Number Placeholder 3"/>
          <p:cNvSpPr>
            <a:spLocks noGrp="1"/>
          </p:cNvSpPr>
          <p:nvPr>
            <p:ph type="sldNum" sz="quarter" idx="5"/>
          </p:nvPr>
        </p:nvSpPr>
        <p:spPr/>
        <p:txBody>
          <a:bodyPr/>
          <a:lstStyle/>
          <a:p>
            <a:fld id="{04923330-3C26-475B-AE24-DCF5BF9C5C3F}" type="slidenum">
              <a:rPr lang="en-US" smtClean="0"/>
              <a:t>7</a:t>
            </a:fld>
            <a:endParaRPr lang="en-US"/>
          </a:p>
        </p:txBody>
      </p:sp>
    </p:spTree>
    <p:extLst>
      <p:ext uri="{BB962C8B-B14F-4D97-AF65-F5344CB8AC3E}">
        <p14:creationId xmlns:p14="http://schemas.microsoft.com/office/powerpoint/2010/main" val="1784832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10</a:t>
            </a:fld>
            <a:endParaRPr lang="en-US"/>
          </a:p>
        </p:txBody>
      </p:sp>
    </p:spTree>
    <p:extLst>
      <p:ext uri="{BB962C8B-B14F-4D97-AF65-F5344CB8AC3E}">
        <p14:creationId xmlns:p14="http://schemas.microsoft.com/office/powerpoint/2010/main" val="1299559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11</a:t>
            </a:fld>
            <a:endParaRPr lang="en-US"/>
          </a:p>
        </p:txBody>
      </p:sp>
    </p:spTree>
    <p:extLst>
      <p:ext uri="{BB962C8B-B14F-4D97-AF65-F5344CB8AC3E}">
        <p14:creationId xmlns:p14="http://schemas.microsoft.com/office/powerpoint/2010/main" val="2894434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12</a:t>
            </a:fld>
            <a:endParaRPr lang="en-US"/>
          </a:p>
        </p:txBody>
      </p:sp>
    </p:spTree>
    <p:extLst>
      <p:ext uri="{BB962C8B-B14F-4D97-AF65-F5344CB8AC3E}">
        <p14:creationId xmlns:p14="http://schemas.microsoft.com/office/powerpoint/2010/main" val="1210319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923330-3C26-475B-AE24-DCF5BF9C5C3F}" type="slidenum">
              <a:rPr lang="en-US" smtClean="0"/>
              <a:t>14</a:t>
            </a:fld>
            <a:endParaRPr lang="en-US"/>
          </a:p>
        </p:txBody>
      </p:sp>
    </p:spTree>
    <p:extLst>
      <p:ext uri="{BB962C8B-B14F-4D97-AF65-F5344CB8AC3E}">
        <p14:creationId xmlns:p14="http://schemas.microsoft.com/office/powerpoint/2010/main" val="342164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5B03D32D-F1BC-4E9C-97E1-36CFF5B22341}" type="slidenum">
              <a:rPr lang="en-US" smtClean="0"/>
              <a:t>‹#›</a:t>
            </a:fld>
            <a:endParaRPr lang="en-US"/>
          </a:p>
        </p:txBody>
      </p:sp>
    </p:spTree>
    <p:extLst>
      <p:ext uri="{BB962C8B-B14F-4D97-AF65-F5344CB8AC3E}">
        <p14:creationId xmlns:p14="http://schemas.microsoft.com/office/powerpoint/2010/main" val="127437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74614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78367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3472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516768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3/23/2021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91774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ED1C14C-A143-42F5-B247-D0E800131009}" type="datetimeFigureOut">
              <a:rPr lang="en-US" smtClean="0"/>
              <a:t>3/23/2021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26293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476382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294058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6843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683019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17229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3/23/2021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910073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3/23/2021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1512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3/23/2021</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66047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1120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43707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ED1C14C-A143-42F5-B247-D0E800131009}" type="datetimeFigureOut">
              <a:rPr lang="en-US" smtClean="0"/>
              <a:t>3/23/2021</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3039261480"/>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2.xm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26.jpe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View of earth from space">
            <a:extLst>
              <a:ext uri="{FF2B5EF4-FFF2-40B4-BE49-F238E27FC236}">
                <a16:creationId xmlns:a16="http://schemas.microsoft.com/office/drawing/2014/main" id="{00A68258-C43D-4DEA-8D13-C99015BF10CC}"/>
              </a:ext>
            </a:extLst>
          </p:cNvPr>
          <p:cNvPicPr>
            <a:picLocks noChangeAspect="1"/>
          </p:cNvPicPr>
          <p:nvPr/>
        </p:nvPicPr>
        <p:blipFill rotWithShape="1">
          <a:blip r:embed="rId5">
            <a:extLst>
              <a:ext uri="{28A0092B-C50C-407E-A947-70E740481C1C}">
                <a14:useLocalDpi xmlns:a14="http://schemas.microsoft.com/office/drawing/2010/main" val="0"/>
              </a:ext>
            </a:extLst>
          </a:blip>
          <a:srcRect l="569" t="9091" r="35369" b="1"/>
          <a:stretch/>
        </p:blipFill>
        <p:spPr>
          <a:xfrm>
            <a:off x="3523488" y="10"/>
            <a:ext cx="8668512" cy="6857990"/>
          </a:xfrm>
          <a:prstGeom prst="rect">
            <a:avLst/>
          </a:prstGeom>
        </p:spPr>
      </p:pic>
      <p:sp>
        <p:nvSpPr>
          <p:cNvPr id="2" name="slide1">
            <a:extLst>
              <a:ext uri="{FF2B5EF4-FFF2-40B4-BE49-F238E27FC236}">
                <a16:creationId xmlns:a16="http://schemas.microsoft.com/office/drawing/2014/main" id="{03D7B66F-642F-48F2-995C-81B980012ADA}"/>
              </a:ext>
            </a:extLst>
          </p:cNvPr>
          <p:cNvSpPr>
            <a:spLocks noGrp="1"/>
          </p:cNvSpPr>
          <p:nvPr>
            <p:ph type="ctrTitle"/>
          </p:nvPr>
        </p:nvSpPr>
        <p:spPr>
          <a:xfrm>
            <a:off x="458169" y="2421985"/>
            <a:ext cx="4935634" cy="2014029"/>
          </a:xfrm>
        </p:spPr>
        <p:txBody>
          <a:bodyPr anchor="b">
            <a:normAutofit fontScale="90000"/>
          </a:bodyPr>
          <a:lstStyle/>
          <a:p>
            <a:pPr algn="l"/>
            <a:r>
              <a:rPr lang="en-US" sz="4800" dirty="0">
                <a:latin typeface="Century" panose="02040604050505020304" pitchFamily="18" charset="0"/>
              </a:rPr>
              <a:t>COVID-19 Group</a:t>
            </a:r>
            <a:br>
              <a:rPr lang="en-US" sz="4800" dirty="0">
                <a:latin typeface="Century" panose="02040604050505020304" pitchFamily="18" charset="0"/>
              </a:rPr>
            </a:br>
            <a:r>
              <a:rPr lang="en-US" sz="4800" dirty="0">
                <a:latin typeface="Century" panose="02040604050505020304" pitchFamily="18" charset="0"/>
              </a:rPr>
              <a:t>Presentation</a:t>
            </a:r>
          </a:p>
        </p:txBody>
      </p:sp>
      <p:sp>
        <p:nvSpPr>
          <p:cNvPr id="3" name="slide1">
            <a:extLst>
              <a:ext uri="{FF2B5EF4-FFF2-40B4-BE49-F238E27FC236}">
                <a16:creationId xmlns:a16="http://schemas.microsoft.com/office/drawing/2014/main" id="{81106FCA-C2DC-45B5-8549-4559FD67861B}"/>
              </a:ext>
            </a:extLst>
          </p:cNvPr>
          <p:cNvSpPr>
            <a:spLocks noGrp="1"/>
          </p:cNvSpPr>
          <p:nvPr>
            <p:ph type="subTitle" idx="1"/>
          </p:nvPr>
        </p:nvSpPr>
        <p:spPr>
          <a:xfrm>
            <a:off x="477980" y="4872922"/>
            <a:ext cx="4023359" cy="1208141"/>
          </a:xfrm>
        </p:spPr>
        <p:txBody>
          <a:bodyPr>
            <a:normAutofit fontScale="85000" lnSpcReduction="20000"/>
          </a:bodyPr>
          <a:lstStyle/>
          <a:p>
            <a:pPr algn="l"/>
            <a:r>
              <a:rPr lang="en-US" sz="1600" b="1" dirty="0" err="1"/>
              <a:t>Soona</a:t>
            </a:r>
            <a:r>
              <a:rPr lang="en-US" sz="1600" b="1" dirty="0"/>
              <a:t> Brittney </a:t>
            </a:r>
            <a:r>
              <a:rPr lang="en-US" sz="1600" b="1" dirty="0" err="1"/>
              <a:t>Cheon</a:t>
            </a:r>
            <a:endParaRPr lang="en-US" sz="1600" b="1" dirty="0"/>
          </a:p>
          <a:p>
            <a:pPr algn="l"/>
            <a:r>
              <a:rPr lang="en-US" sz="1600" b="1" dirty="0"/>
              <a:t>Robert Freed</a:t>
            </a:r>
          </a:p>
          <a:p>
            <a:pPr algn="l"/>
            <a:r>
              <a:rPr lang="en-US" sz="1600" b="1" dirty="0"/>
              <a:t>Jodi-Ann Osborne</a:t>
            </a:r>
          </a:p>
          <a:p>
            <a:pPr algn="l"/>
            <a:r>
              <a:rPr lang="en-US" sz="1600" b="1" dirty="0"/>
              <a:t>Scott Rabinowitz</a:t>
            </a:r>
          </a:p>
          <a:p>
            <a:pPr algn="l"/>
            <a:endParaRPr lang="en-US" sz="700" dirty="0"/>
          </a:p>
        </p:txBody>
      </p:sp>
      <p:pic>
        <p:nvPicPr>
          <p:cNvPr id="9" name="Audio 5">
            <a:hlinkClick r:id="" action="ppaction://media"/>
            <a:extLst>
              <a:ext uri="{FF2B5EF4-FFF2-40B4-BE49-F238E27FC236}">
                <a16:creationId xmlns:a16="http://schemas.microsoft.com/office/drawing/2014/main" id="{8F83B464-9B08-4DC3-AD0B-7C23318663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58669" y="1960132"/>
            <a:ext cx="812800" cy="812800"/>
          </a:xfrm>
          <a:prstGeom prst="rect">
            <a:avLst/>
          </a:prstGeom>
        </p:spPr>
      </p:pic>
    </p:spTree>
    <p:extLst>
      <p:ext uri="{BB962C8B-B14F-4D97-AF65-F5344CB8AC3E}">
        <p14:creationId xmlns:p14="http://schemas.microsoft.com/office/powerpoint/2010/main" val="959925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2360"/>
                            </p:stCondLst>
                            <p:childTnLst>
                              <p:par>
                                <p:cTn id="9" presetID="1" presetClass="mediacall" presetSubtype="0" fill="hold" nodeType="afterEffect">
                                  <p:stCondLst>
                                    <p:cond delay="0"/>
                                  </p:stCondLst>
                                  <p:childTnLst>
                                    <p:cmd type="call" cmd="playFrom(0.0)">
                                      <p:cBhvr>
                                        <p:cTn id="10" dur="7611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9"/>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D12EF6-34E5-4CCD-A53F-AF06B9F1E04F}"/>
              </a:ext>
            </a:extLst>
          </p:cNvPr>
          <p:cNvPicPr>
            <a:picLocks noGrp="1" noChangeAspect="1"/>
          </p:cNvPicPr>
          <p:nvPr>
            <p:ph idx="1"/>
          </p:nvPr>
        </p:nvPicPr>
        <p:blipFill rotWithShape="1">
          <a:blip r:embed="rId5"/>
          <a:srcRect b="8673"/>
          <a:stretch/>
        </p:blipFill>
        <p:spPr>
          <a:xfrm>
            <a:off x="2311189" y="2049668"/>
            <a:ext cx="7163222" cy="4808332"/>
          </a:xfrm>
          <a:prstGeom prst="rect">
            <a:avLst/>
          </a:prstGeom>
          <a:effectLst/>
        </p:spPr>
      </p:pic>
      <p:pic>
        <p:nvPicPr>
          <p:cNvPr id="6" name="matrix">
            <a:hlinkClick r:id="" action="ppaction://media"/>
            <a:extLst>
              <a:ext uri="{FF2B5EF4-FFF2-40B4-BE49-F238E27FC236}">
                <a16:creationId xmlns:a16="http://schemas.microsoft.com/office/drawing/2014/main" id="{9A49C2FB-4B2C-49A6-AD29-2701C4E47F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35138" y="722119"/>
            <a:ext cx="406400" cy="406400"/>
          </a:xfrm>
          <a:prstGeom prst="rect">
            <a:avLst/>
          </a:prstGeom>
        </p:spPr>
      </p:pic>
      <p:sp>
        <p:nvSpPr>
          <p:cNvPr id="3" name="TextBox 2">
            <a:extLst>
              <a:ext uri="{FF2B5EF4-FFF2-40B4-BE49-F238E27FC236}">
                <a16:creationId xmlns:a16="http://schemas.microsoft.com/office/drawing/2014/main" id="{CEBEAE5A-CB52-4132-8096-C90D489F5E7B}"/>
              </a:ext>
            </a:extLst>
          </p:cNvPr>
          <p:cNvSpPr txBox="1"/>
          <p:nvPr/>
        </p:nvSpPr>
        <p:spPr>
          <a:xfrm>
            <a:off x="2452595" y="1128519"/>
            <a:ext cx="7111242" cy="646331"/>
          </a:xfrm>
          <a:prstGeom prst="rect">
            <a:avLst/>
          </a:prstGeom>
          <a:noFill/>
        </p:spPr>
        <p:txBody>
          <a:bodyPr wrap="none" rtlCol="0">
            <a:spAutoFit/>
          </a:bodyPr>
          <a:lstStyle/>
          <a:p>
            <a:r>
              <a:rPr lang="en-US" sz="3600" dirty="0">
                <a:solidFill>
                  <a:schemeClr val="bg1"/>
                </a:solidFill>
              </a:rPr>
              <a:t>Correlation Matrix using Python</a:t>
            </a:r>
          </a:p>
        </p:txBody>
      </p:sp>
    </p:spTree>
    <p:extLst>
      <p:ext uri="{BB962C8B-B14F-4D97-AF65-F5344CB8AC3E}">
        <p14:creationId xmlns:p14="http://schemas.microsoft.com/office/powerpoint/2010/main" val="367826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slide3" descr="Story1">
            <a:extLst>
              <a:ext uri="{FF2B5EF4-FFF2-40B4-BE49-F238E27FC236}">
                <a16:creationId xmlns:a16="http://schemas.microsoft.com/office/drawing/2014/main" id="{7F5B2F42-CEA0-42D9-9C4D-E9682485A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6326" y="707683"/>
            <a:ext cx="6637084" cy="6305229"/>
          </a:xfrm>
          <a:prstGeom prst="rect">
            <a:avLst/>
          </a:prstGeom>
        </p:spPr>
      </p:pic>
      <p:sp>
        <p:nvSpPr>
          <p:cNvPr id="4" name="Oval 3">
            <a:extLst>
              <a:ext uri="{FF2B5EF4-FFF2-40B4-BE49-F238E27FC236}">
                <a16:creationId xmlns:a16="http://schemas.microsoft.com/office/drawing/2014/main" id="{1309B1FD-2488-44B5-AF75-84B8CA9D56F5}"/>
              </a:ext>
            </a:extLst>
          </p:cNvPr>
          <p:cNvSpPr/>
          <p:nvPr/>
        </p:nvSpPr>
        <p:spPr>
          <a:xfrm>
            <a:off x="7245752" y="447940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ableau1">
            <a:hlinkClick r:id="" action="ppaction://media"/>
            <a:extLst>
              <a:ext uri="{FF2B5EF4-FFF2-40B4-BE49-F238E27FC236}">
                <a16:creationId xmlns:a16="http://schemas.microsoft.com/office/drawing/2014/main" id="{F1402564-9C47-4C72-A839-0D3BACB1A5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49207" y="707683"/>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slide3" descr="Story2">
            <a:extLst>
              <a:ext uri="{FF2B5EF4-FFF2-40B4-BE49-F238E27FC236}">
                <a16:creationId xmlns:a16="http://schemas.microsoft.com/office/drawing/2014/main" id="{A17C0545-F841-415B-97CB-D2B0E2595ADF}"/>
              </a:ext>
            </a:extLst>
          </p:cNvPr>
          <p:cNvPicPr>
            <a:picLocks noChangeAspect="1"/>
          </p:cNvPicPr>
          <p:nvPr/>
        </p:nvPicPr>
        <p:blipFill rotWithShape="1">
          <a:blip r:embed="rId5">
            <a:extLst>
              <a:ext uri="{28A0092B-C50C-407E-A947-70E740481C1C}">
                <a14:useLocalDpi xmlns:a14="http://schemas.microsoft.com/office/drawing/2010/main" val="0"/>
              </a:ext>
            </a:extLst>
          </a:blip>
          <a:srcRect r="6241" b="1"/>
          <a:stretch/>
        </p:blipFill>
        <p:spPr>
          <a:xfrm>
            <a:off x="427316" y="557189"/>
            <a:ext cx="5668684" cy="5743618"/>
          </a:xfrm>
          <a:prstGeom prst="rect">
            <a:avLst/>
          </a:prstGeom>
        </p:spPr>
      </p:pic>
      <p:pic>
        <p:nvPicPr>
          <p:cNvPr id="12" name="slide2" descr="New Deaths and School Status">
            <a:extLst>
              <a:ext uri="{FF2B5EF4-FFF2-40B4-BE49-F238E27FC236}">
                <a16:creationId xmlns:a16="http://schemas.microsoft.com/office/drawing/2014/main" id="{CCEA3BF3-77FA-4B1D-9AE7-480E189A0EB4}"/>
              </a:ext>
            </a:extLst>
          </p:cNvPr>
          <p:cNvPicPr>
            <a:picLocks noChangeAspect="1"/>
          </p:cNvPicPr>
          <p:nvPr/>
        </p:nvPicPr>
        <p:blipFill rotWithShape="1">
          <a:blip r:embed="rId6">
            <a:extLst>
              <a:ext uri="{28A0092B-C50C-407E-A947-70E740481C1C}">
                <a14:useLocalDpi xmlns:a14="http://schemas.microsoft.com/office/drawing/2010/main" val="0"/>
              </a:ext>
            </a:extLst>
          </a:blip>
          <a:srcRect r="43681" b="-1"/>
          <a:stretch/>
        </p:blipFill>
        <p:spPr>
          <a:xfrm>
            <a:off x="6195375" y="557189"/>
            <a:ext cx="5674893" cy="5743618"/>
          </a:xfrm>
          <a:prstGeom prst="rect">
            <a:avLst/>
          </a:prstGeom>
        </p:spPr>
      </p:pic>
      <p:pic>
        <p:nvPicPr>
          <p:cNvPr id="2" name="doubleTableau2">
            <a:hlinkClick r:id="" action="ppaction://media"/>
            <a:extLst>
              <a:ext uri="{FF2B5EF4-FFF2-40B4-BE49-F238E27FC236}">
                <a16:creationId xmlns:a16="http://schemas.microsoft.com/office/drawing/2014/main" id="{A90D26DC-4F7A-4BF9-9AF3-A84ECF9CFD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661748" y="150789"/>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slide5" descr="Story5">
            <a:extLst>
              <a:ext uri="{FF2B5EF4-FFF2-40B4-BE49-F238E27FC236}">
                <a16:creationId xmlns:a16="http://schemas.microsoft.com/office/drawing/2014/main" id="{7C79E116-DFEF-4F09-BE22-7E7621F0F952}"/>
              </a:ext>
            </a:extLst>
          </p:cNvPr>
          <p:cNvPicPr>
            <a:picLocks noChangeAspect="1"/>
          </p:cNvPicPr>
          <p:nvPr/>
        </p:nvPicPr>
        <p:blipFill rotWithShape="1">
          <a:blip r:embed="rId4">
            <a:extLst>
              <a:ext uri="{28A0092B-C50C-407E-A947-70E740481C1C}">
                <a14:useLocalDpi xmlns:a14="http://schemas.microsoft.com/office/drawing/2010/main" val="0"/>
              </a:ext>
            </a:extLst>
          </a:blip>
          <a:srcRect r="6241" b="1"/>
          <a:stretch/>
        </p:blipFill>
        <p:spPr>
          <a:xfrm>
            <a:off x="6037057" y="898197"/>
            <a:ext cx="5668684" cy="5743618"/>
          </a:xfrm>
          <a:prstGeom prst="rect">
            <a:avLst/>
          </a:prstGeom>
        </p:spPr>
      </p:pic>
      <p:pic>
        <p:nvPicPr>
          <p:cNvPr id="6" name="slide6" descr="Story5">
            <a:extLst>
              <a:ext uri="{FF2B5EF4-FFF2-40B4-BE49-F238E27FC236}">
                <a16:creationId xmlns:a16="http://schemas.microsoft.com/office/drawing/2014/main" id="{134E150F-9E51-4171-B858-7AC228CCC619}"/>
              </a:ext>
            </a:extLst>
          </p:cNvPr>
          <p:cNvPicPr>
            <a:picLocks noChangeAspect="1"/>
          </p:cNvPicPr>
          <p:nvPr/>
        </p:nvPicPr>
        <p:blipFill rotWithShape="1">
          <a:blip r:embed="rId5">
            <a:extLst>
              <a:ext uri="{28A0092B-C50C-407E-A947-70E740481C1C}">
                <a14:useLocalDpi xmlns:a14="http://schemas.microsoft.com/office/drawing/2010/main" val="0"/>
              </a:ext>
            </a:extLst>
          </a:blip>
          <a:srcRect r="6138" b="1"/>
          <a:stretch/>
        </p:blipFill>
        <p:spPr>
          <a:xfrm>
            <a:off x="305892" y="898197"/>
            <a:ext cx="5674893" cy="5743618"/>
          </a:xfrm>
          <a:prstGeom prst="rect">
            <a:avLst/>
          </a:prstGeom>
        </p:spPr>
      </p:pic>
      <p:pic>
        <p:nvPicPr>
          <p:cNvPr id="2" name="vaccination">
            <a:hlinkClick r:id="" action="ppaction://media"/>
            <a:extLst>
              <a:ext uri="{FF2B5EF4-FFF2-40B4-BE49-F238E27FC236}">
                <a16:creationId xmlns:a16="http://schemas.microsoft.com/office/drawing/2014/main" id="{06BE85BD-58B9-407B-83D3-FAA5108F1A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33612" y="69766"/>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slide6" descr="Story4">
            <a:extLst>
              <a:ext uri="{FF2B5EF4-FFF2-40B4-BE49-F238E27FC236}">
                <a16:creationId xmlns:a16="http://schemas.microsoft.com/office/drawing/2014/main" id="{910AB016-CC46-4B42-8083-C58448496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3859" y="924827"/>
            <a:ext cx="5864281" cy="5571066"/>
          </a:xfrm>
          <a:prstGeom prst="rect">
            <a:avLst/>
          </a:prstGeom>
        </p:spPr>
      </p:pic>
      <p:pic>
        <p:nvPicPr>
          <p:cNvPr id="2" name="TotalCases">
            <a:hlinkClick r:id="" action="ppaction://media"/>
            <a:extLst>
              <a:ext uri="{FF2B5EF4-FFF2-40B4-BE49-F238E27FC236}">
                <a16:creationId xmlns:a16="http://schemas.microsoft.com/office/drawing/2014/main" id="{98DE955C-66E4-4B9F-8DB3-122139CA00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35138" y="668085"/>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Story7">
            <a:extLst>
              <a:ext uri="{FF2B5EF4-FFF2-40B4-BE49-F238E27FC236}">
                <a16:creationId xmlns:a16="http://schemas.microsoft.com/office/drawing/2014/main" id="{63F555DB-7FBB-4722-BD13-707BDF921767}"/>
              </a:ext>
            </a:extLst>
          </p:cNvPr>
          <p:cNvPicPr>
            <a:picLocks noChangeAspect="1"/>
          </p:cNvPicPr>
          <p:nvPr/>
        </p:nvPicPr>
        <p:blipFill rotWithShape="1">
          <a:blip r:embed="rId5">
            <a:extLst>
              <a:ext uri="{28A0092B-C50C-407E-A947-70E740481C1C}">
                <a14:useLocalDpi xmlns:a14="http://schemas.microsoft.com/office/drawing/2010/main" val="0"/>
              </a:ext>
            </a:extLst>
          </a:blip>
          <a:srcRect t="-1" b="54704"/>
          <a:stretch/>
        </p:blipFill>
        <p:spPr>
          <a:xfrm>
            <a:off x="1129380" y="1617785"/>
            <a:ext cx="9933240" cy="4491157"/>
          </a:xfrm>
          <a:prstGeom prst="rect">
            <a:avLst/>
          </a:prstGeom>
        </p:spPr>
      </p:pic>
      <p:pic>
        <p:nvPicPr>
          <p:cNvPr id="2" name="Top10">
            <a:hlinkClick r:id="" action="ppaction://media"/>
            <a:extLst>
              <a:ext uri="{FF2B5EF4-FFF2-40B4-BE49-F238E27FC236}">
                <a16:creationId xmlns:a16="http://schemas.microsoft.com/office/drawing/2014/main" id="{5DCF7866-8F48-455B-9C76-993BD8EE63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85880" y="749058"/>
            <a:ext cx="406400" cy="406400"/>
          </a:xfrm>
          <a:prstGeom prst="rect">
            <a:avLst/>
          </a:prstGeom>
        </p:spPr>
      </p:pic>
    </p:spTree>
    <p:extLst>
      <p:ext uri="{BB962C8B-B14F-4D97-AF65-F5344CB8AC3E}">
        <p14:creationId xmlns:p14="http://schemas.microsoft.com/office/powerpoint/2010/main" val="81804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Story6">
            <a:extLst>
              <a:ext uri="{FF2B5EF4-FFF2-40B4-BE49-F238E27FC236}">
                <a16:creationId xmlns:a16="http://schemas.microsoft.com/office/drawing/2014/main" id="{0EC90027-F33F-4FA7-8F29-4145FB9CA5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7786" y="157269"/>
            <a:ext cx="6896428" cy="6543461"/>
          </a:xfrm>
          <a:prstGeom prst="rect">
            <a:avLst/>
          </a:prstGeom>
        </p:spPr>
      </p:pic>
      <p:pic>
        <p:nvPicPr>
          <p:cNvPr id="2" name="Forecasting_with_Tableau">
            <a:hlinkClick r:id="" action="ppaction://media"/>
            <a:extLst>
              <a:ext uri="{FF2B5EF4-FFF2-40B4-BE49-F238E27FC236}">
                <a16:creationId xmlns:a16="http://schemas.microsoft.com/office/drawing/2014/main" id="{AF4E151D-EFC0-494E-B56C-B4A3CA1DB0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49206" y="651411"/>
            <a:ext cx="406400" cy="406400"/>
          </a:xfrm>
          <a:prstGeom prst="rect">
            <a:avLst/>
          </a:prstGeom>
        </p:spPr>
      </p:pic>
    </p:spTree>
    <p:extLst>
      <p:ext uri="{BB962C8B-B14F-4D97-AF65-F5344CB8AC3E}">
        <p14:creationId xmlns:p14="http://schemas.microsoft.com/office/powerpoint/2010/main" val="9599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82DF7-D9F6-4621-9F1F-1D9EB7581557}"/>
              </a:ext>
            </a:extLst>
          </p:cNvPr>
          <p:cNvSpPr>
            <a:spLocks noGrp="1"/>
          </p:cNvSpPr>
          <p:nvPr>
            <p:ph type="title"/>
          </p:nvPr>
        </p:nvSpPr>
        <p:spPr/>
        <p:txBody>
          <a:bodyPr/>
          <a:lstStyle/>
          <a:p>
            <a:r>
              <a:rPr lang="en-US" b="1" dirty="0"/>
              <a:t>Machine Learning Summary</a:t>
            </a:r>
          </a:p>
        </p:txBody>
      </p:sp>
      <p:pic>
        <p:nvPicPr>
          <p:cNvPr id="5" name="Content Placeholder 4">
            <a:extLst>
              <a:ext uri="{FF2B5EF4-FFF2-40B4-BE49-F238E27FC236}">
                <a16:creationId xmlns:a16="http://schemas.microsoft.com/office/drawing/2014/main" id="{5DD6EC8F-BD36-4EFF-9063-252C16CF0290}"/>
              </a:ext>
            </a:extLst>
          </p:cNvPr>
          <p:cNvPicPr>
            <a:picLocks noGrp="1" noChangeAspect="1"/>
          </p:cNvPicPr>
          <p:nvPr>
            <p:ph idx="1"/>
          </p:nvPr>
        </p:nvPicPr>
        <p:blipFill>
          <a:blip r:embed="rId5"/>
          <a:stretch>
            <a:fillRect/>
          </a:stretch>
        </p:blipFill>
        <p:spPr>
          <a:xfrm>
            <a:off x="596114" y="2325989"/>
            <a:ext cx="7536144" cy="4166886"/>
          </a:xfrm>
        </p:spPr>
      </p:pic>
      <p:pic>
        <p:nvPicPr>
          <p:cNvPr id="4" name="Picture 3">
            <a:extLst>
              <a:ext uri="{FF2B5EF4-FFF2-40B4-BE49-F238E27FC236}">
                <a16:creationId xmlns:a16="http://schemas.microsoft.com/office/drawing/2014/main" id="{C7FDD032-718D-4376-8A28-401275F37FD0}"/>
              </a:ext>
            </a:extLst>
          </p:cNvPr>
          <p:cNvPicPr>
            <a:picLocks noChangeAspect="1"/>
          </p:cNvPicPr>
          <p:nvPr/>
        </p:nvPicPr>
        <p:blipFill>
          <a:blip r:embed="rId6"/>
          <a:stretch>
            <a:fillRect/>
          </a:stretch>
        </p:blipFill>
        <p:spPr>
          <a:xfrm>
            <a:off x="8302408" y="5651154"/>
            <a:ext cx="3567043" cy="841721"/>
          </a:xfrm>
          <a:prstGeom prst="rect">
            <a:avLst/>
          </a:prstGeom>
          <a:ln>
            <a:solidFill>
              <a:schemeClr val="accent1"/>
            </a:solidFill>
          </a:ln>
        </p:spPr>
      </p:pic>
      <p:pic>
        <p:nvPicPr>
          <p:cNvPr id="6" name="Picture 5">
            <a:extLst>
              <a:ext uri="{FF2B5EF4-FFF2-40B4-BE49-F238E27FC236}">
                <a16:creationId xmlns:a16="http://schemas.microsoft.com/office/drawing/2014/main" id="{83542F50-6A63-4969-B688-6159B469788C}"/>
              </a:ext>
            </a:extLst>
          </p:cNvPr>
          <p:cNvPicPr>
            <a:picLocks noChangeAspect="1"/>
          </p:cNvPicPr>
          <p:nvPr/>
        </p:nvPicPr>
        <p:blipFill>
          <a:blip r:embed="rId7"/>
          <a:stretch>
            <a:fillRect/>
          </a:stretch>
        </p:blipFill>
        <p:spPr>
          <a:xfrm>
            <a:off x="8302407" y="4593510"/>
            <a:ext cx="3567043" cy="841722"/>
          </a:xfrm>
          <a:prstGeom prst="rect">
            <a:avLst/>
          </a:prstGeom>
          <a:solidFill>
            <a:schemeClr val="bg1"/>
          </a:solidFill>
          <a:ln>
            <a:solidFill>
              <a:schemeClr val="accent1"/>
            </a:solidFill>
          </a:ln>
        </p:spPr>
      </p:pic>
      <p:pic>
        <p:nvPicPr>
          <p:cNvPr id="7" name="Audio 18">
            <a:hlinkClick r:id="" action="ppaction://media"/>
            <a:extLst>
              <a:ext uri="{FF2B5EF4-FFF2-40B4-BE49-F238E27FC236}">
                <a16:creationId xmlns:a16="http://schemas.microsoft.com/office/drawing/2014/main" id="{85656EC6-24F1-4666-9B2B-A636A93CE67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497786" y="527178"/>
            <a:ext cx="609600" cy="609600"/>
          </a:xfrm>
          <a:prstGeom prst="rect">
            <a:avLst/>
          </a:prstGeom>
        </p:spPr>
      </p:pic>
      <p:pic>
        <p:nvPicPr>
          <p:cNvPr id="8" name="Picture 7">
            <a:extLst>
              <a:ext uri="{FF2B5EF4-FFF2-40B4-BE49-F238E27FC236}">
                <a16:creationId xmlns:a16="http://schemas.microsoft.com/office/drawing/2014/main" id="{D07F55B3-80E1-43A6-8DB3-1944B1013EDE}"/>
              </a:ext>
            </a:extLst>
          </p:cNvPr>
          <p:cNvPicPr>
            <a:picLocks noChangeAspect="1"/>
          </p:cNvPicPr>
          <p:nvPr/>
        </p:nvPicPr>
        <p:blipFill>
          <a:blip r:embed="rId9"/>
          <a:stretch>
            <a:fillRect/>
          </a:stretch>
        </p:blipFill>
        <p:spPr>
          <a:xfrm>
            <a:off x="8302407" y="2120565"/>
            <a:ext cx="3567043" cy="2257023"/>
          </a:xfrm>
          <a:prstGeom prst="rect">
            <a:avLst/>
          </a:prstGeom>
          <a:ln>
            <a:solidFill>
              <a:schemeClr val="tx1"/>
            </a:solidFill>
          </a:ln>
        </p:spPr>
      </p:pic>
    </p:spTree>
    <p:extLst>
      <p:ext uri="{BB962C8B-B14F-4D97-AF65-F5344CB8AC3E}">
        <p14:creationId xmlns:p14="http://schemas.microsoft.com/office/powerpoint/2010/main" val="362014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1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3939"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387E-3162-4BB5-86FE-F9392DECB719}"/>
              </a:ext>
            </a:extLst>
          </p:cNvPr>
          <p:cNvSpPr>
            <a:spLocks noGrp="1"/>
          </p:cNvSpPr>
          <p:nvPr>
            <p:ph type="title"/>
          </p:nvPr>
        </p:nvSpPr>
        <p:spPr>
          <a:xfrm>
            <a:off x="1073912" y="693646"/>
            <a:ext cx="9637776" cy="1333066"/>
          </a:xfrm>
        </p:spPr>
        <p:txBody>
          <a:bodyPr>
            <a:normAutofit/>
          </a:bodyPr>
          <a:lstStyle/>
          <a:p>
            <a:r>
              <a:rPr lang="en-US" dirty="0"/>
              <a:t>Take-a-ways: </a:t>
            </a:r>
            <a:br>
              <a:rPr lang="en-US" dirty="0"/>
            </a:br>
            <a:r>
              <a:rPr lang="en-US" dirty="0"/>
              <a:t>Driving Forces Behind Curbing COVID-19 </a:t>
            </a:r>
          </a:p>
        </p:txBody>
      </p:sp>
      <p:sp>
        <p:nvSpPr>
          <p:cNvPr id="3" name="Content Placeholder 2">
            <a:extLst>
              <a:ext uri="{FF2B5EF4-FFF2-40B4-BE49-F238E27FC236}">
                <a16:creationId xmlns:a16="http://schemas.microsoft.com/office/drawing/2014/main" id="{4C1B8145-42D5-4B9C-A12F-B5303261A807}"/>
              </a:ext>
            </a:extLst>
          </p:cNvPr>
          <p:cNvSpPr>
            <a:spLocks noGrp="1"/>
          </p:cNvSpPr>
          <p:nvPr>
            <p:ph idx="1"/>
          </p:nvPr>
        </p:nvSpPr>
        <p:spPr>
          <a:xfrm>
            <a:off x="1288064" y="2853879"/>
            <a:ext cx="9637776" cy="2714771"/>
          </a:xfrm>
        </p:spPr>
        <p:txBody>
          <a:bodyPr>
            <a:normAutofit/>
          </a:bodyPr>
          <a:lstStyle/>
          <a:p>
            <a:r>
              <a:rPr lang="en-US" sz="2000" dirty="0"/>
              <a:t>HDI</a:t>
            </a:r>
          </a:p>
          <a:p>
            <a:r>
              <a:rPr lang="en-US" sz="2000" dirty="0"/>
              <a:t>Politics </a:t>
            </a:r>
          </a:p>
          <a:p>
            <a:r>
              <a:rPr lang="en-US" sz="2000" dirty="0"/>
              <a:t>Strains</a:t>
            </a:r>
          </a:p>
          <a:p>
            <a:r>
              <a:rPr lang="en-US" sz="2000" dirty="0"/>
              <a:t>Travel Restrictions</a:t>
            </a:r>
          </a:p>
          <a:p>
            <a:r>
              <a:rPr lang="en-US" sz="2000" dirty="0"/>
              <a:t>Availability of Testing and Vaccination</a:t>
            </a:r>
          </a:p>
        </p:txBody>
      </p:sp>
      <p:pic>
        <p:nvPicPr>
          <p:cNvPr id="4" name="Summary">
            <a:hlinkClick r:id="" action="ppaction://media"/>
            <a:extLst>
              <a:ext uri="{FF2B5EF4-FFF2-40B4-BE49-F238E27FC236}">
                <a16:creationId xmlns:a16="http://schemas.microsoft.com/office/drawing/2014/main" id="{4E7B3502-5ED3-46C1-84EF-D597B220F1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80401" y="693646"/>
            <a:ext cx="406400" cy="406400"/>
          </a:xfrm>
          <a:prstGeom prst="rect">
            <a:avLst/>
          </a:prstGeom>
        </p:spPr>
      </p:pic>
    </p:spTree>
    <p:extLst>
      <p:ext uri="{BB962C8B-B14F-4D97-AF65-F5344CB8AC3E}">
        <p14:creationId xmlns:p14="http://schemas.microsoft.com/office/powerpoint/2010/main" val="171809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C44D-48FD-4C0B-B54C-D02701624C33}"/>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Questions???	</a:t>
            </a:r>
          </a:p>
        </p:txBody>
      </p:sp>
      <p:pic>
        <p:nvPicPr>
          <p:cNvPr id="5" name="Picture 4" descr="Question mark on green pastel background">
            <a:extLst>
              <a:ext uri="{FF2B5EF4-FFF2-40B4-BE49-F238E27FC236}">
                <a16:creationId xmlns:a16="http://schemas.microsoft.com/office/drawing/2014/main" id="{56CA70D8-78E8-4E5B-96E2-38E9F009385B}"/>
              </a:ext>
            </a:extLst>
          </p:cNvPr>
          <p:cNvPicPr>
            <a:picLocks noChangeAspect="1"/>
          </p:cNvPicPr>
          <p:nvPr/>
        </p:nvPicPr>
        <p:blipFill rotWithShape="1">
          <a:blip r:embed="rId5"/>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4" name="Questions">
            <a:hlinkClick r:id="" action="ppaction://media"/>
            <a:extLst>
              <a:ext uri="{FF2B5EF4-FFF2-40B4-BE49-F238E27FC236}">
                <a16:creationId xmlns:a16="http://schemas.microsoft.com/office/drawing/2014/main" id="{E45B458E-EF6C-4CD3-96C9-F4BEE2B685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05478" y="665478"/>
            <a:ext cx="406400" cy="406400"/>
          </a:xfrm>
          <a:prstGeom prst="rect">
            <a:avLst/>
          </a:prstGeom>
        </p:spPr>
      </p:pic>
    </p:spTree>
    <p:extLst>
      <p:ext uri="{BB962C8B-B14F-4D97-AF65-F5344CB8AC3E}">
        <p14:creationId xmlns:p14="http://schemas.microsoft.com/office/powerpoint/2010/main" val="1516768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View of earth from space">
            <a:extLst>
              <a:ext uri="{FF2B5EF4-FFF2-40B4-BE49-F238E27FC236}">
                <a16:creationId xmlns:a16="http://schemas.microsoft.com/office/drawing/2014/main" id="{00A68258-C43D-4DEA-8D13-C99015BF10CC}"/>
              </a:ext>
            </a:extLst>
          </p:cNvPr>
          <p:cNvPicPr>
            <a:picLocks noChangeAspect="1"/>
          </p:cNvPicPr>
          <p:nvPr/>
        </p:nvPicPr>
        <p:blipFill rotWithShape="1">
          <a:blip r:embed="rId3">
            <a:extLst>
              <a:ext uri="{28A0092B-C50C-407E-A947-70E740481C1C}">
                <a14:useLocalDpi xmlns:a14="http://schemas.microsoft.com/office/drawing/2010/main" val="0"/>
              </a:ext>
            </a:extLst>
          </a:blip>
          <a:srcRect l="569" t="9091" r="35369" b="1"/>
          <a:stretch/>
        </p:blipFill>
        <p:spPr>
          <a:xfrm>
            <a:off x="3523488" y="10"/>
            <a:ext cx="8668512" cy="6857990"/>
          </a:xfrm>
          <a:prstGeom prst="rect">
            <a:avLst/>
          </a:prstGeom>
        </p:spPr>
      </p:pic>
      <p:sp>
        <p:nvSpPr>
          <p:cNvPr id="2" name="slide1">
            <a:extLst>
              <a:ext uri="{FF2B5EF4-FFF2-40B4-BE49-F238E27FC236}">
                <a16:creationId xmlns:a16="http://schemas.microsoft.com/office/drawing/2014/main" id="{03D7B66F-642F-48F2-995C-81B980012ADA}"/>
              </a:ext>
            </a:extLst>
          </p:cNvPr>
          <p:cNvSpPr>
            <a:spLocks noGrp="1"/>
          </p:cNvSpPr>
          <p:nvPr>
            <p:ph type="ctrTitle"/>
          </p:nvPr>
        </p:nvSpPr>
        <p:spPr>
          <a:xfrm>
            <a:off x="477980" y="1546578"/>
            <a:ext cx="5110020" cy="2889437"/>
          </a:xfrm>
        </p:spPr>
        <p:txBody>
          <a:bodyPr anchor="b">
            <a:normAutofit/>
          </a:bodyPr>
          <a:lstStyle/>
          <a:p>
            <a:pPr algn="l"/>
            <a:r>
              <a:rPr lang="en-US" sz="4000" dirty="0">
                <a:latin typeface="Century" panose="02040604050505020304" pitchFamily="18" charset="0"/>
              </a:rPr>
              <a:t>COVID-19 Group</a:t>
            </a:r>
            <a:br>
              <a:rPr lang="en-US" sz="4000" dirty="0">
                <a:latin typeface="Century" panose="02040604050505020304" pitchFamily="18" charset="0"/>
              </a:rPr>
            </a:br>
            <a:r>
              <a:rPr lang="en-US" sz="4000" dirty="0">
                <a:latin typeface="Century" panose="02040604050505020304" pitchFamily="18" charset="0"/>
              </a:rPr>
              <a:t>Presentation</a:t>
            </a:r>
          </a:p>
        </p:txBody>
      </p:sp>
      <p:sp>
        <p:nvSpPr>
          <p:cNvPr id="3" name="slide1">
            <a:extLst>
              <a:ext uri="{FF2B5EF4-FFF2-40B4-BE49-F238E27FC236}">
                <a16:creationId xmlns:a16="http://schemas.microsoft.com/office/drawing/2014/main" id="{81106FCA-C2DC-45B5-8549-4559FD67861B}"/>
              </a:ext>
            </a:extLst>
          </p:cNvPr>
          <p:cNvSpPr>
            <a:spLocks noGrp="1"/>
          </p:cNvSpPr>
          <p:nvPr>
            <p:ph type="subTitle" idx="1"/>
          </p:nvPr>
        </p:nvSpPr>
        <p:spPr>
          <a:xfrm>
            <a:off x="477980" y="4872922"/>
            <a:ext cx="4023359" cy="1208141"/>
          </a:xfrm>
        </p:spPr>
        <p:txBody>
          <a:bodyPr>
            <a:normAutofit fontScale="85000" lnSpcReduction="20000"/>
          </a:bodyPr>
          <a:lstStyle/>
          <a:p>
            <a:pPr algn="l"/>
            <a:r>
              <a:rPr lang="en-US" sz="1600" b="1" dirty="0" err="1"/>
              <a:t>Soona</a:t>
            </a:r>
            <a:r>
              <a:rPr lang="en-US" sz="1600" b="1" dirty="0"/>
              <a:t> Brittney </a:t>
            </a:r>
            <a:r>
              <a:rPr lang="en-US" sz="1600" b="1" dirty="0" err="1"/>
              <a:t>Cheon</a:t>
            </a:r>
            <a:endParaRPr lang="en-US" sz="1600" b="1" dirty="0"/>
          </a:p>
          <a:p>
            <a:pPr algn="l"/>
            <a:r>
              <a:rPr lang="en-US" sz="1600" b="1" dirty="0"/>
              <a:t>Robert Freed</a:t>
            </a:r>
          </a:p>
          <a:p>
            <a:pPr algn="l"/>
            <a:r>
              <a:rPr lang="en-US" sz="1600" b="1" dirty="0"/>
              <a:t>Jodi-Ann Osborne</a:t>
            </a:r>
          </a:p>
          <a:p>
            <a:pPr algn="l"/>
            <a:r>
              <a:rPr lang="en-US" sz="1600" b="1" dirty="0"/>
              <a:t>Scott Rabinowitz</a:t>
            </a:r>
          </a:p>
          <a:p>
            <a:pPr algn="l"/>
            <a:endParaRPr lang="en-US" sz="700" dirty="0"/>
          </a:p>
        </p:txBody>
      </p:sp>
    </p:spTree>
    <p:extLst>
      <p:ext uri="{BB962C8B-B14F-4D97-AF65-F5344CB8AC3E}">
        <p14:creationId xmlns:p14="http://schemas.microsoft.com/office/powerpoint/2010/main" val="2714798062"/>
      </p:ext>
    </p:extLst>
  </p:cSld>
  <p:clrMapOvr>
    <a:masterClrMapping/>
  </p:clrMapOvr>
  <mc:AlternateContent xmlns:mc="http://schemas.openxmlformats.org/markup-compatibility/2006" xmlns:p14="http://schemas.microsoft.com/office/powerpoint/2010/main">
    <mc:Choice Requires="p14">
      <p:transition spd="slow" p14:dur="2000" advTm="76569"/>
    </mc:Choice>
    <mc:Fallback xmlns="">
      <p:transition spd="slow" advTm="7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81CF3-6AF5-43DA-A590-DF0D292687FE}"/>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Agenda</a:t>
            </a:r>
          </a:p>
        </p:txBody>
      </p:sp>
      <p:sp>
        <p:nvSpPr>
          <p:cNvPr id="3" name="Content Placeholder 2">
            <a:extLst>
              <a:ext uri="{FF2B5EF4-FFF2-40B4-BE49-F238E27FC236}">
                <a16:creationId xmlns:a16="http://schemas.microsoft.com/office/drawing/2014/main" id="{7AB11217-E401-440E-B2B3-681A52C7A850}"/>
              </a:ext>
            </a:extLst>
          </p:cNvPr>
          <p:cNvSpPr>
            <a:spLocks noGrp="1"/>
          </p:cNvSpPr>
          <p:nvPr>
            <p:ph idx="1"/>
          </p:nvPr>
        </p:nvSpPr>
        <p:spPr>
          <a:xfrm>
            <a:off x="1371599" y="2318197"/>
            <a:ext cx="9724031" cy="3683358"/>
          </a:xfrm>
        </p:spPr>
        <p:txBody>
          <a:bodyPr anchor="ctr">
            <a:normAutofit/>
          </a:bodyPr>
          <a:lstStyle/>
          <a:p>
            <a:r>
              <a:rPr lang="en-US" sz="2000" dirty="0"/>
              <a:t>Definition: Human Development Index (High &gt;=.7)</a:t>
            </a:r>
          </a:p>
          <a:p>
            <a:r>
              <a:rPr lang="en-US" sz="2000" dirty="0"/>
              <a:t>Regression Analysis</a:t>
            </a:r>
          </a:p>
          <a:p>
            <a:r>
              <a:rPr lang="en-US" sz="2000" dirty="0"/>
              <a:t>Analyze HDI impact on Vaccination Rollout</a:t>
            </a:r>
          </a:p>
          <a:p>
            <a:r>
              <a:rPr lang="en-US" sz="2000" dirty="0"/>
              <a:t>Analyze HDI and the number of new COVID 19 cases</a:t>
            </a:r>
          </a:p>
          <a:p>
            <a:r>
              <a:rPr lang="en-US" sz="2000" dirty="0"/>
              <a:t>Machine Learning Model</a:t>
            </a:r>
          </a:p>
          <a:p>
            <a:r>
              <a:rPr lang="en-US" sz="2000" dirty="0"/>
              <a:t>COVID-19 impact </a:t>
            </a:r>
          </a:p>
          <a:p>
            <a:r>
              <a:rPr lang="en-US" sz="2000" dirty="0"/>
              <a:t>Conclusion</a:t>
            </a:r>
          </a:p>
        </p:txBody>
      </p:sp>
      <p:pic>
        <p:nvPicPr>
          <p:cNvPr id="4" name="agenda">
            <a:hlinkClick r:id="" action="ppaction://media"/>
            <a:extLst>
              <a:ext uri="{FF2B5EF4-FFF2-40B4-BE49-F238E27FC236}">
                <a16:creationId xmlns:a16="http://schemas.microsoft.com/office/drawing/2014/main" id="{0DCC963E-79C8-4E85-AD04-0CE62AEE7C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3251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CF6162-C90D-43BF-B7E4-A7B29A1619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A6895F9A-4951-41A7-988E-E4426D51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973CCBF7-E635-45F0-9262-B1378FECE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A95F2453-17DE-4864-ADA2-6D234F95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044DD539-16E2-48D1-9557-24281434B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025EA950-BF18-4722-B2FD-04D357983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7E71AB5E-77FB-4315-8B22-845D24C70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27ED4165-1756-4A80-90B1-FFF8AD7F2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0C1FF9ED-0EB6-4CEF-83F7-B579129778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3F4860A4-6A75-4E92-905D-FA03EEDB8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F0AB2F-FD19-4522-9DE3-16B9012438DB}"/>
              </a:ext>
            </a:extLst>
          </p:cNvPr>
          <p:cNvSpPr>
            <a:spLocks noGrp="1"/>
          </p:cNvSpPr>
          <p:nvPr>
            <p:ph type="title"/>
          </p:nvPr>
        </p:nvSpPr>
        <p:spPr>
          <a:xfrm>
            <a:off x="7068015" y="1926584"/>
            <a:ext cx="4475056" cy="3689044"/>
          </a:xfrm>
        </p:spPr>
        <p:txBody>
          <a:bodyPr vert="horz" lIns="91440" tIns="45720" rIns="91440" bIns="45720" rtlCol="0" anchor="b">
            <a:normAutofit fontScale="90000"/>
          </a:bodyPr>
          <a:lstStyle/>
          <a:p>
            <a:r>
              <a:rPr lang="en-US" sz="5400" b="0" i="0" kern="1200" dirty="0">
                <a:solidFill>
                  <a:schemeClr val="bg2"/>
                </a:solidFill>
                <a:latin typeface="+mj-lt"/>
                <a:ea typeface="+mj-ea"/>
                <a:cs typeface="+mj-cs"/>
              </a:rPr>
              <a:t>Regression analysis with R for New Cases and New Test</a:t>
            </a:r>
          </a:p>
        </p:txBody>
      </p:sp>
      <p:pic>
        <p:nvPicPr>
          <p:cNvPr id="5" name="Content Placeholder 4" descr="Chart, scatter chart&#10;&#10;Description automatically generated">
            <a:extLst>
              <a:ext uri="{FF2B5EF4-FFF2-40B4-BE49-F238E27FC236}">
                <a16:creationId xmlns:a16="http://schemas.microsoft.com/office/drawing/2014/main" id="{EC9E23E7-1386-4394-A3BA-10F3547DD0B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81707" y="1456727"/>
            <a:ext cx="5445598" cy="4628758"/>
          </a:xfrm>
          <a:prstGeom prst="roundRect">
            <a:avLst>
              <a:gd name="adj" fmla="val 1858"/>
            </a:avLst>
          </a:prstGeom>
          <a:effectLst>
            <a:outerShdw blurRad="50800" dist="50800" dir="5400000" algn="tl" rotWithShape="0">
              <a:srgbClr val="000000">
                <a:alpha val="43000"/>
              </a:srgbClr>
            </a:outerShdw>
          </a:effectLst>
        </p:spPr>
      </p:pic>
      <p:pic>
        <p:nvPicPr>
          <p:cNvPr id="19" name="Audio 1">
            <a:hlinkClick r:id="" action="ppaction://media"/>
            <a:extLst>
              <a:ext uri="{FF2B5EF4-FFF2-40B4-BE49-F238E27FC236}">
                <a16:creationId xmlns:a16="http://schemas.microsoft.com/office/drawing/2014/main" id="{0ED6E6FF-837D-4E9F-82C4-CEA173B66A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80228" y="455366"/>
            <a:ext cx="812800" cy="812800"/>
          </a:xfrm>
          <a:prstGeom prst="rect">
            <a:avLst/>
          </a:prstGeom>
        </p:spPr>
      </p:pic>
    </p:spTree>
    <p:extLst>
      <p:ext uri="{BB962C8B-B14F-4D97-AF65-F5344CB8AC3E}">
        <p14:creationId xmlns:p14="http://schemas.microsoft.com/office/powerpoint/2010/main" val="173506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3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CF6162-C90D-43BF-B7E4-A7B29A1619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A6895F9A-4951-41A7-988E-E4426D51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973CCBF7-E635-45F0-9262-B1378FECE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A95F2453-17DE-4864-ADA2-6D234F95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044DD539-16E2-48D1-9557-24281434B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025EA950-BF18-4722-B2FD-04D357983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7E71AB5E-77FB-4315-8B22-845D24C70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27ED4165-1756-4A80-90B1-FFF8AD7F2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0C1FF9ED-0EB6-4CEF-83F7-B579129778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3F4860A4-6A75-4E92-905D-FA03EEDB8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F7A5CD-4866-4D71-BE09-7C8F519AADF3}"/>
              </a:ext>
            </a:extLst>
          </p:cNvPr>
          <p:cNvSpPr>
            <a:spLocks noGrp="1"/>
          </p:cNvSpPr>
          <p:nvPr>
            <p:ph type="title"/>
          </p:nvPr>
        </p:nvSpPr>
        <p:spPr>
          <a:xfrm>
            <a:off x="7321537" y="2548988"/>
            <a:ext cx="4106875" cy="3281957"/>
          </a:xfrm>
        </p:spPr>
        <p:txBody>
          <a:bodyPr vert="horz" lIns="91440" tIns="45720" rIns="91440" bIns="45720" rtlCol="0" anchor="b">
            <a:normAutofit fontScale="90000"/>
          </a:bodyPr>
          <a:lstStyle/>
          <a:p>
            <a:r>
              <a:rPr lang="en-US" sz="5400" dirty="0"/>
              <a:t>Regression analysis with R for New Cases and New Death </a:t>
            </a:r>
            <a:endParaRPr lang="en-US" sz="5400" b="0" i="0" kern="1200" dirty="0">
              <a:solidFill>
                <a:schemeClr val="bg2"/>
              </a:solidFill>
              <a:latin typeface="+mj-lt"/>
              <a:ea typeface="+mj-ea"/>
              <a:cs typeface="+mj-cs"/>
            </a:endParaRPr>
          </a:p>
        </p:txBody>
      </p:sp>
      <p:pic>
        <p:nvPicPr>
          <p:cNvPr id="5" name="Content Placeholder 4" descr="Chart, scatter chart&#10;&#10;Description automatically generated">
            <a:extLst>
              <a:ext uri="{FF2B5EF4-FFF2-40B4-BE49-F238E27FC236}">
                <a16:creationId xmlns:a16="http://schemas.microsoft.com/office/drawing/2014/main" id="{507A0B6B-9F7A-4C2C-97D3-200D085BDF9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57469" y="1552135"/>
            <a:ext cx="5494075" cy="4628758"/>
          </a:xfrm>
          <a:prstGeom prst="roundRect">
            <a:avLst>
              <a:gd name="adj" fmla="val 1858"/>
            </a:avLst>
          </a:prstGeom>
          <a:effectLst>
            <a:outerShdw blurRad="50800" dist="50800" dir="5400000" algn="tl" rotWithShape="0">
              <a:srgbClr val="000000">
                <a:alpha val="43000"/>
              </a:srgbClr>
            </a:outerShdw>
          </a:effectLst>
        </p:spPr>
      </p:pic>
      <p:pic>
        <p:nvPicPr>
          <p:cNvPr id="19" name="Audio 1">
            <a:hlinkClick r:id="" action="ppaction://media"/>
            <a:extLst>
              <a:ext uri="{FF2B5EF4-FFF2-40B4-BE49-F238E27FC236}">
                <a16:creationId xmlns:a16="http://schemas.microsoft.com/office/drawing/2014/main" id="{F46F7ED5-EBFB-411D-8FCC-5AA7076051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80228" y="419894"/>
            <a:ext cx="812800" cy="812800"/>
          </a:xfrm>
          <a:prstGeom prst="rect">
            <a:avLst/>
          </a:prstGeom>
        </p:spPr>
      </p:pic>
    </p:spTree>
    <p:extLst>
      <p:ext uri="{BB962C8B-B14F-4D97-AF65-F5344CB8AC3E}">
        <p14:creationId xmlns:p14="http://schemas.microsoft.com/office/powerpoint/2010/main" val="19415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2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CF6162-C90D-43BF-B7E4-A7B29A1619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A6895F9A-4951-41A7-988E-E4426D51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973CCBF7-E635-45F0-9262-B1378FECE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A95F2453-17DE-4864-ADA2-6D234F95C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044DD539-16E2-48D1-9557-24281434BA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025EA950-BF18-4722-B2FD-04D357983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7E71AB5E-77FB-4315-8B22-845D24C70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27ED4165-1756-4A80-90B1-FFF8AD7F2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0C1FF9ED-0EB6-4CEF-83F7-B579129778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3F4860A4-6A75-4E92-905D-FA03EEDB8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F7A5CD-4866-4D71-BE09-7C8F519AADF3}"/>
              </a:ext>
            </a:extLst>
          </p:cNvPr>
          <p:cNvSpPr>
            <a:spLocks noGrp="1"/>
          </p:cNvSpPr>
          <p:nvPr>
            <p:ph type="title"/>
          </p:nvPr>
        </p:nvSpPr>
        <p:spPr>
          <a:xfrm>
            <a:off x="7341681" y="2435721"/>
            <a:ext cx="4106875" cy="3281957"/>
          </a:xfrm>
        </p:spPr>
        <p:txBody>
          <a:bodyPr vert="horz" lIns="91440" tIns="45720" rIns="91440" bIns="45720" rtlCol="0" anchor="b">
            <a:normAutofit fontScale="90000"/>
          </a:bodyPr>
          <a:lstStyle/>
          <a:p>
            <a:r>
              <a:rPr lang="en-US" sz="5400" dirty="0"/>
              <a:t>Regression analysis with R between New Cases and Weekly </a:t>
            </a:r>
            <a:endParaRPr lang="en-US" sz="5400" b="0" i="0" kern="1200" dirty="0">
              <a:solidFill>
                <a:schemeClr val="bg2"/>
              </a:solidFill>
              <a:latin typeface="+mj-lt"/>
              <a:ea typeface="+mj-ea"/>
              <a:cs typeface="+mj-cs"/>
            </a:endParaRPr>
          </a:p>
        </p:txBody>
      </p:sp>
      <p:sp>
        <p:nvSpPr>
          <p:cNvPr id="4" name="Content Placeholder 3">
            <a:extLst>
              <a:ext uri="{FF2B5EF4-FFF2-40B4-BE49-F238E27FC236}">
                <a16:creationId xmlns:a16="http://schemas.microsoft.com/office/drawing/2014/main" id="{006A7852-5085-4AC4-B7A9-FBDA8748019A}"/>
              </a:ext>
            </a:extLst>
          </p:cNvPr>
          <p:cNvSpPr>
            <a:spLocks noGrp="1"/>
          </p:cNvSpPr>
          <p:nvPr>
            <p:ph idx="1"/>
          </p:nvPr>
        </p:nvSpPr>
        <p:spPr>
          <a:xfrm>
            <a:off x="1154954" y="2603500"/>
            <a:ext cx="5400591" cy="2042391"/>
          </a:xfrm>
        </p:spPr>
        <p:txBody>
          <a:bodyPr/>
          <a:lstStyle/>
          <a:p>
            <a:endParaRPr lang="en-US" dirty="0"/>
          </a:p>
        </p:txBody>
      </p:sp>
      <p:pic>
        <p:nvPicPr>
          <p:cNvPr id="21" name="Content Placeholder 4" descr="Chart&#10;&#10;Description automatically generated">
            <a:extLst>
              <a:ext uri="{FF2B5EF4-FFF2-40B4-BE49-F238E27FC236}">
                <a16:creationId xmlns:a16="http://schemas.microsoft.com/office/drawing/2014/main" id="{899DAE19-6BF8-4487-BDCC-1145F904A0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078" y="847150"/>
            <a:ext cx="5691909" cy="5163700"/>
          </a:xfrm>
          <a:prstGeom prst="rect">
            <a:avLst/>
          </a:prstGeom>
        </p:spPr>
      </p:pic>
      <p:pic>
        <p:nvPicPr>
          <p:cNvPr id="22" name="Audio 1">
            <a:hlinkClick r:id="" action="ppaction://media"/>
            <a:extLst>
              <a:ext uri="{FF2B5EF4-FFF2-40B4-BE49-F238E27FC236}">
                <a16:creationId xmlns:a16="http://schemas.microsoft.com/office/drawing/2014/main" id="{6D101C69-88FD-4C5D-BE99-67AF9DA6276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443726" y="442339"/>
            <a:ext cx="685801" cy="685801"/>
          </a:xfrm>
          <a:prstGeom prst="rect">
            <a:avLst/>
          </a:prstGeom>
        </p:spPr>
      </p:pic>
    </p:spTree>
    <p:extLst>
      <p:ext uri="{BB962C8B-B14F-4D97-AF65-F5344CB8AC3E}">
        <p14:creationId xmlns:p14="http://schemas.microsoft.com/office/powerpoint/2010/main" val="183254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59"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tory8">
            <a:extLst>
              <a:ext uri="{FF2B5EF4-FFF2-40B4-BE49-F238E27FC236}">
                <a16:creationId xmlns:a16="http://schemas.microsoft.com/office/drawing/2014/main" id="{C1C15A4B-AC12-4C36-9DA4-D578FDE16B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033" y="0"/>
            <a:ext cx="7227934" cy="6858000"/>
          </a:xfrm>
          <a:prstGeom prst="rect">
            <a:avLst/>
          </a:prstGeom>
        </p:spPr>
      </p:pic>
      <p:pic>
        <p:nvPicPr>
          <p:cNvPr id="3" name="HDI">
            <a:hlinkClick r:id="" action="ppaction://media"/>
            <a:extLst>
              <a:ext uri="{FF2B5EF4-FFF2-40B4-BE49-F238E27FC236}">
                <a16:creationId xmlns:a16="http://schemas.microsoft.com/office/drawing/2014/main" id="{A4B11CEB-F054-4F15-8EF2-C3D44A0BC9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77341" y="665480"/>
            <a:ext cx="406400" cy="406400"/>
          </a:xfrm>
          <a:prstGeom prst="rect">
            <a:avLst/>
          </a:prstGeom>
        </p:spPr>
      </p:pic>
    </p:spTree>
    <p:extLst>
      <p:ext uri="{BB962C8B-B14F-4D97-AF65-F5344CB8AC3E}">
        <p14:creationId xmlns:p14="http://schemas.microsoft.com/office/powerpoint/2010/main" val="7454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335A36-6E57-034B-8234-CBE0526DD662}"/>
              </a:ext>
            </a:extLst>
          </p:cNvPr>
          <p:cNvSpPr txBox="1"/>
          <p:nvPr/>
        </p:nvSpPr>
        <p:spPr>
          <a:xfrm>
            <a:off x="1334530" y="642551"/>
            <a:ext cx="8995719" cy="954107"/>
          </a:xfrm>
          <a:prstGeom prst="rect">
            <a:avLst/>
          </a:prstGeom>
          <a:noFill/>
        </p:spPr>
        <p:txBody>
          <a:bodyPr wrap="square" rtlCol="0">
            <a:spAutoFit/>
          </a:bodyPr>
          <a:lstStyle/>
          <a:p>
            <a:r>
              <a:rPr lang="en-US" sz="2800" b="1" dirty="0">
                <a:solidFill>
                  <a:schemeClr val="bg1"/>
                </a:solidFill>
              </a:rPr>
              <a:t>Analysis of Human Development Index and COVID-19 Vaccination Roll Out Thus Far</a:t>
            </a:r>
          </a:p>
        </p:txBody>
      </p:sp>
      <p:pic>
        <p:nvPicPr>
          <p:cNvPr id="6" name="Picture 5" descr="COVID-19 Vaccinations for Every Country with a Human Development Index&#10;">
            <a:extLst>
              <a:ext uri="{FF2B5EF4-FFF2-40B4-BE49-F238E27FC236}">
                <a16:creationId xmlns:a16="http://schemas.microsoft.com/office/drawing/2014/main" id="{29C5B2F4-C445-0C4F-87EC-3F04D69A81A7}"/>
              </a:ext>
            </a:extLst>
          </p:cNvPr>
          <p:cNvPicPr>
            <a:picLocks noChangeAspect="1"/>
          </p:cNvPicPr>
          <p:nvPr/>
        </p:nvPicPr>
        <p:blipFill>
          <a:blip r:embed="rId4"/>
          <a:stretch>
            <a:fillRect/>
          </a:stretch>
        </p:blipFill>
        <p:spPr>
          <a:xfrm>
            <a:off x="82491" y="1941128"/>
            <a:ext cx="6219853" cy="4121945"/>
          </a:xfrm>
          <a:prstGeom prst="rect">
            <a:avLst/>
          </a:prstGeom>
        </p:spPr>
      </p:pic>
      <p:pic>
        <p:nvPicPr>
          <p:cNvPr id="8" name="Picture 7" descr="Chart, scatter chart&#10;&#10;Description automatically generated">
            <a:extLst>
              <a:ext uri="{FF2B5EF4-FFF2-40B4-BE49-F238E27FC236}">
                <a16:creationId xmlns:a16="http://schemas.microsoft.com/office/drawing/2014/main" id="{09DE3968-2F84-334D-BBB1-11E9A52D03A2}"/>
              </a:ext>
            </a:extLst>
          </p:cNvPr>
          <p:cNvPicPr>
            <a:picLocks noChangeAspect="1"/>
          </p:cNvPicPr>
          <p:nvPr/>
        </p:nvPicPr>
        <p:blipFill>
          <a:blip r:embed="rId5"/>
          <a:stretch>
            <a:fillRect/>
          </a:stretch>
        </p:blipFill>
        <p:spPr>
          <a:xfrm>
            <a:off x="5832389" y="1992123"/>
            <a:ext cx="6378848" cy="4028746"/>
          </a:xfrm>
          <a:prstGeom prst="rect">
            <a:avLst/>
          </a:prstGeom>
        </p:spPr>
      </p:pic>
      <p:pic>
        <p:nvPicPr>
          <p:cNvPr id="9" name="Audio Recording Mar 20, 2021 at 10:25:38 AM" descr="Audio Recording Mar 20, 2021 at 10:25:38 AM">
            <a:hlinkClick r:id="" action="ppaction://media"/>
            <a:extLst>
              <a:ext uri="{FF2B5EF4-FFF2-40B4-BE49-F238E27FC236}">
                <a16:creationId xmlns:a16="http://schemas.microsoft.com/office/drawing/2014/main" id="{A1842537-54E2-A044-B49F-0E714B4453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78297" y="708953"/>
            <a:ext cx="358346" cy="358346"/>
          </a:xfrm>
          <a:prstGeom prst="rect">
            <a:avLst/>
          </a:prstGeom>
        </p:spPr>
      </p:pic>
    </p:spTree>
    <p:extLst>
      <p:ext uri="{BB962C8B-B14F-4D97-AF65-F5344CB8AC3E}">
        <p14:creationId xmlns:p14="http://schemas.microsoft.com/office/powerpoint/2010/main" val="71434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31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868CE-A616-7048-9A5A-F171F0957192}"/>
              </a:ext>
            </a:extLst>
          </p:cNvPr>
          <p:cNvSpPr txBox="1"/>
          <p:nvPr/>
        </p:nvSpPr>
        <p:spPr>
          <a:xfrm>
            <a:off x="1618593" y="641131"/>
            <a:ext cx="7777655" cy="954107"/>
          </a:xfrm>
          <a:prstGeom prst="rect">
            <a:avLst/>
          </a:prstGeom>
          <a:noFill/>
        </p:spPr>
        <p:txBody>
          <a:bodyPr wrap="square" rtlCol="0">
            <a:spAutoFit/>
          </a:bodyPr>
          <a:lstStyle/>
          <a:p>
            <a:r>
              <a:rPr lang="en-US" sz="2800" dirty="0">
                <a:solidFill>
                  <a:schemeClr val="bg1"/>
                </a:solidFill>
              </a:rPr>
              <a:t>Analysis of Human Development Index and COVID-19 Cases Thus Far</a:t>
            </a:r>
          </a:p>
        </p:txBody>
      </p:sp>
      <p:pic>
        <p:nvPicPr>
          <p:cNvPr id="6" name="Picture 5" descr="Chart, scatter chart&#10;&#10;Description automatically generated">
            <a:extLst>
              <a:ext uri="{FF2B5EF4-FFF2-40B4-BE49-F238E27FC236}">
                <a16:creationId xmlns:a16="http://schemas.microsoft.com/office/drawing/2014/main" id="{90B7A225-8D37-3A4E-AB67-DA3FE0244541}"/>
              </a:ext>
            </a:extLst>
          </p:cNvPr>
          <p:cNvPicPr>
            <a:picLocks noChangeAspect="1"/>
          </p:cNvPicPr>
          <p:nvPr/>
        </p:nvPicPr>
        <p:blipFill>
          <a:blip r:embed="rId4"/>
          <a:stretch>
            <a:fillRect/>
          </a:stretch>
        </p:blipFill>
        <p:spPr>
          <a:xfrm>
            <a:off x="-1" y="1861407"/>
            <a:ext cx="6261207" cy="4224795"/>
          </a:xfrm>
          <a:prstGeom prst="rect">
            <a:avLst/>
          </a:prstGeom>
        </p:spPr>
      </p:pic>
      <p:pic>
        <p:nvPicPr>
          <p:cNvPr id="8" name="Picture 7" descr="Chart, scatter chart&#10;&#10;Description automatically generated">
            <a:extLst>
              <a:ext uri="{FF2B5EF4-FFF2-40B4-BE49-F238E27FC236}">
                <a16:creationId xmlns:a16="http://schemas.microsoft.com/office/drawing/2014/main" id="{4CB2F442-84D7-394B-8BAE-53099F08419A}"/>
              </a:ext>
            </a:extLst>
          </p:cNvPr>
          <p:cNvPicPr>
            <a:picLocks noChangeAspect="1"/>
          </p:cNvPicPr>
          <p:nvPr/>
        </p:nvPicPr>
        <p:blipFill>
          <a:blip r:embed="rId5"/>
          <a:stretch>
            <a:fillRect/>
          </a:stretch>
        </p:blipFill>
        <p:spPr>
          <a:xfrm>
            <a:off x="5944064" y="1861408"/>
            <a:ext cx="6247936" cy="4224795"/>
          </a:xfrm>
          <a:prstGeom prst="rect">
            <a:avLst/>
          </a:prstGeom>
        </p:spPr>
      </p:pic>
      <p:pic>
        <p:nvPicPr>
          <p:cNvPr id="9" name="Audio Recording Mar 20, 2021 at 10:35:52 AM" descr="Audio Recording Mar 20, 2021 at 10:35:52 AM">
            <a:hlinkClick r:id="" action="ppaction://media"/>
            <a:extLst>
              <a:ext uri="{FF2B5EF4-FFF2-40B4-BE49-F238E27FC236}">
                <a16:creationId xmlns:a16="http://schemas.microsoft.com/office/drawing/2014/main" id="{F86FB4CB-E4D3-CE42-8E05-5C6A9DA640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73407" y="716089"/>
            <a:ext cx="402095" cy="402095"/>
          </a:xfrm>
          <a:prstGeom prst="rect">
            <a:avLst/>
          </a:prstGeom>
        </p:spPr>
      </p:pic>
    </p:spTree>
    <p:extLst>
      <p:ext uri="{BB962C8B-B14F-4D97-AF65-F5344CB8AC3E}">
        <p14:creationId xmlns:p14="http://schemas.microsoft.com/office/powerpoint/2010/main" val="20771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5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1838</TotalTime>
  <Words>692</Words>
  <Application>Microsoft Office PowerPoint</Application>
  <PresentationFormat>Widescreen</PresentationFormat>
  <Paragraphs>55</Paragraphs>
  <Slides>19</Slides>
  <Notes>14</Notes>
  <HiddenSlides>1</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vt:lpstr>
      <vt:lpstr>Century Gothic</vt:lpstr>
      <vt:lpstr>Roboto</vt:lpstr>
      <vt:lpstr>Wingdings 3</vt:lpstr>
      <vt:lpstr>Ion Boardroom</vt:lpstr>
      <vt:lpstr>COVID-19 Group Presentation</vt:lpstr>
      <vt:lpstr>COVID-19 Group Presentation</vt:lpstr>
      <vt:lpstr>Agenda</vt:lpstr>
      <vt:lpstr>Regression analysis with R for New Cases and New Test</vt:lpstr>
      <vt:lpstr>Regression analysis with R for New Cases and New Death </vt:lpstr>
      <vt:lpstr>Regression analysis with R between New Cases and Weekly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Summary</vt:lpstr>
      <vt:lpstr>Take-a-ways:  Driving Forces Behind Curbing COVID-19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COVID_Group4  Presentation</dc:title>
  <dc:creator>Jodi-Ann Osborne</dc:creator>
  <cp:lastModifiedBy>Jodi-Ann Osborne</cp:lastModifiedBy>
  <cp:revision>37</cp:revision>
  <dcterms:created xsi:type="dcterms:W3CDTF">2021-03-14T17:59:37Z</dcterms:created>
  <dcterms:modified xsi:type="dcterms:W3CDTF">2021-03-24T02:07:43Z</dcterms:modified>
</cp:coreProperties>
</file>